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59" r:id="rId3"/>
    <p:sldId id="350" r:id="rId4"/>
    <p:sldId id="337" r:id="rId5"/>
    <p:sldId id="328" r:id="rId6"/>
    <p:sldId id="338" r:id="rId7"/>
    <p:sldId id="272" r:id="rId8"/>
    <p:sldId id="291" r:id="rId9"/>
    <p:sldId id="346" r:id="rId10"/>
    <p:sldId id="362" r:id="rId11"/>
    <p:sldId id="351" r:id="rId12"/>
    <p:sldId id="352" r:id="rId13"/>
    <p:sldId id="331" r:id="rId14"/>
    <p:sldId id="355" r:id="rId15"/>
    <p:sldId id="357" r:id="rId16"/>
    <p:sldId id="294" r:id="rId17"/>
    <p:sldId id="339" r:id="rId18"/>
    <p:sldId id="360" r:id="rId19"/>
    <p:sldId id="336" r:id="rId20"/>
    <p:sldId id="333" r:id="rId21"/>
    <p:sldId id="311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FF6600"/>
    <a:srgbClr val="FF9999"/>
    <a:srgbClr val="96BBE4"/>
    <a:srgbClr val="DAE3F3"/>
    <a:srgbClr val="F6CEBC"/>
    <a:srgbClr val="2A0DD7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86766" autoAdjust="0"/>
  </p:normalViewPr>
  <p:slideViewPr>
    <p:cSldViewPr snapToGrid="0">
      <p:cViewPr varScale="1">
        <p:scale>
          <a:sx n="50" d="100"/>
          <a:sy n="50" d="100"/>
        </p:scale>
        <p:origin x="4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708228547141"/>
          <c:y val="0.13447571393087898"/>
          <c:w val="0.61423796505647454"/>
          <c:h val="0.717542125376527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6600"/>
            </a:solidFill>
          </c:spPr>
          <c:explosion val="21"/>
          <c:dPt>
            <c:idx val="0"/>
            <c:bubble3D val="0"/>
            <c:explosion val="1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6F-404F-B1B0-17D86670190D}"/>
              </c:ext>
            </c:extLst>
          </c:dPt>
          <c:dPt>
            <c:idx val="1"/>
            <c:bubble3D val="0"/>
            <c:explosion val="1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6F-404F-B1B0-17D86670190D}"/>
              </c:ext>
            </c:extLst>
          </c:dPt>
          <c:dPt>
            <c:idx val="2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6F-404F-B1B0-17D86670190D}"/>
              </c:ext>
            </c:extLst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6F-404F-B1B0-17D8667019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336456462139717"/>
                  <c:y val="6.63958513215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6F-404F-B1B0-17D8667019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58108931716677"/>
                  <c:y val="-0.19415798507227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6F-404F-B1B0-17D8667019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0.15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6F-404F-B1B0-17D8667019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95241216627"/>
          <c:y val="0.8553636672256264"/>
          <c:w val="0.63317377327280711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230984987840304"/>
          <c:y val="6.2667661768321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3-4642-979B-22C64594C5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3-4642-979B-22C64594C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6982912"/>
        <c:axId val="2026891264"/>
        <c:axId val="0"/>
      </c:bar3DChart>
      <c:catAx>
        <c:axId val="15369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91264"/>
        <c:crosses val="autoZero"/>
        <c:auto val="1"/>
        <c:lblAlgn val="ctr"/>
        <c:lblOffset val="100"/>
        <c:noMultiLvlLbl val="0"/>
      </c:catAx>
      <c:valAx>
        <c:axId val="20268912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36982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29470510912428982"/>
          <c:y val="4.3253420085389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5-4C24-8F13-DBADFB175D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F5-4C24-8F13-DBADFB175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6889088"/>
        <c:axId val="2026890720"/>
        <c:axId val="0"/>
      </c:bar3DChart>
      <c:catAx>
        <c:axId val="20268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90720"/>
        <c:crosses val="autoZero"/>
        <c:auto val="1"/>
        <c:lblAlgn val="ctr"/>
        <c:lblOffset val="100"/>
        <c:noMultiLvlLbl val="0"/>
      </c:catAx>
      <c:valAx>
        <c:axId val="20268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8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29194139992103157"/>
          <c:y val="5.168829111496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06-4AA5-BB1A-40BEA11697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06-4AA5-BB1A-40BEA1169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6884192"/>
        <c:axId val="2026878752"/>
        <c:axId val="0"/>
      </c:bar3DChart>
      <c:catAx>
        <c:axId val="20268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78752"/>
        <c:crosses val="autoZero"/>
        <c:auto val="1"/>
        <c:lblAlgn val="ctr"/>
        <c:lblOffset val="100"/>
        <c:noMultiLvlLbl val="0"/>
      </c:catAx>
      <c:valAx>
        <c:axId val="202687875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841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1-453C-89DE-09C98112D6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11-453C-89DE-09C98112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11-453C-89DE-09C98112D6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11-453C-89DE-09C98112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11-453C-89DE-09C98112D6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11-453C-89DE-09C98112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11-453C-89DE-09C98112D6F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11-453C-89DE-09C98112D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11-453C-89DE-09C98112D6F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11-453C-89DE-09C98112D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76032"/>
        <c:axId val="2026885824"/>
      </c:barChart>
      <c:catAx>
        <c:axId val="20268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85824"/>
        <c:crosses val="autoZero"/>
        <c:auto val="1"/>
        <c:lblAlgn val="ctr"/>
        <c:lblOffset val="100"/>
        <c:noMultiLvlLbl val="0"/>
      </c:catAx>
      <c:valAx>
        <c:axId val="2026885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76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4E-42D5-8EDB-91C28DFC22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4E-42D5-8EDB-91C28DFC2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4E-42D5-8EDB-91C28DFC22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4E-42D5-8EDB-91C28DFC2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4E-42D5-8EDB-91C28DFC22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4E-42D5-8EDB-91C28DFC2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4E-42D5-8EDB-91C28DFC220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4E-42D5-8EDB-91C28DFC22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4E-42D5-8EDB-91C28DFC220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34E-42D5-8EDB-91C28DFC2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79296"/>
        <c:axId val="2026882560"/>
      </c:barChart>
      <c:catAx>
        <c:axId val="202687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82560"/>
        <c:crosses val="autoZero"/>
        <c:auto val="1"/>
        <c:lblAlgn val="ctr"/>
        <c:lblOffset val="100"/>
        <c:noMultiLvlLbl val="0"/>
      </c:catAx>
      <c:valAx>
        <c:axId val="2026882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79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1D-41AB-8C17-074608B494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1D-41AB-8C17-074608B494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1D-41AB-8C17-074608B494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1D-41AB-8C17-074608B494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1D-41AB-8C17-074608B494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1D-41AB-8C17-074608B494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1D-41AB-8C17-074608B494F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1D-41AB-8C17-074608B494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1D-41AB-8C17-074608B494F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81D-41AB-8C17-074608B49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77120"/>
        <c:axId val="2026876576"/>
      </c:barChart>
      <c:catAx>
        <c:axId val="20268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76576"/>
        <c:crosses val="autoZero"/>
        <c:auto val="1"/>
        <c:lblAlgn val="ctr"/>
        <c:lblOffset val="100"/>
        <c:noMultiLvlLbl val="0"/>
      </c:catAx>
      <c:valAx>
        <c:axId val="2026876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7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91-4FFE-B2E7-0EDEE62CB7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91-4FFE-B2E7-0EDEE62C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91-4FFE-B2E7-0EDEE62CB7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91-4FFE-B2E7-0EDEE62C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91-4FFE-B2E7-0EDEE62CB7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91-4FFE-B2E7-0EDEE62C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91-4FFE-B2E7-0EDEE62CB7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891-4FFE-B2E7-0EDEE62C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91-4FFE-B2E7-0EDEE62CB7A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891-4FFE-B2E7-0EDEE62CB7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891-4FFE-B2E7-0EDEE62CB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79840"/>
        <c:axId val="2026880928"/>
      </c:barChart>
      <c:catAx>
        <c:axId val="20268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80928"/>
        <c:crosses val="autoZero"/>
        <c:auto val="1"/>
        <c:lblAlgn val="ctr"/>
        <c:lblOffset val="100"/>
        <c:noMultiLvlLbl val="0"/>
      </c:catAx>
      <c:valAx>
        <c:axId val="2026880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7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E9-4990-84D8-0215F86F9F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E9-4990-84D8-0215F86F9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E9-4990-84D8-0215F86F9F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E9-4990-84D8-0215F86F9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E9-4990-84D8-0215F86F9F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E9-4990-84D8-0215F86F9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E9-4990-84D8-0215F86F9FF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E9-4990-84D8-0215F86F9F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E9-4990-84D8-0215F86F9FF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E9-4990-84D8-0215F86F9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84736"/>
        <c:axId val="2026877664"/>
      </c:barChart>
      <c:catAx>
        <c:axId val="20268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77664"/>
        <c:crosses val="autoZero"/>
        <c:auto val="1"/>
        <c:lblAlgn val="ctr"/>
        <c:lblOffset val="100"/>
        <c:noMultiLvlLbl val="0"/>
      </c:catAx>
      <c:valAx>
        <c:axId val="2026877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84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58-476F-AEF6-759C2CDE94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58-476F-AEF6-759C2CDE94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58-476F-AEF6-759C2CDE94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58-476F-AEF6-759C2CDE94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58-476F-AEF6-759C2CDE94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58-476F-AEF6-759C2CDE94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58-476F-AEF6-759C2CDE942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58-476F-AEF6-759C2CDE94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58-476F-AEF6-759C2CDE942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999346992564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58-476F-AEF6-759C2CDE94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C58-476F-AEF6-759C2CDE9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6886368"/>
        <c:axId val="2026878208"/>
      </c:barChart>
      <c:catAx>
        <c:axId val="20268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878208"/>
        <c:crosses val="autoZero"/>
        <c:auto val="1"/>
        <c:lblAlgn val="ctr"/>
        <c:lblOffset val="100"/>
        <c:noMultiLvlLbl val="0"/>
      </c:catAx>
      <c:valAx>
        <c:axId val="202687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688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B5-4D79-BDB0-0C14A427B6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B5-4D79-BDB0-0C14A427B6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B5-4D79-BDB0-0C14A427B6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B5-4D79-BDB0-0C14A427B660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B5-4D79-BDB0-0C14A427B660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B5-4D79-BDB0-0C14A427B6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B5-4D79-BDB0-0C14A427B66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B5-4D79-BDB0-0C14A427B660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EB5-4D79-BDB0-0C14A427B6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EB5-4D79-BDB0-0C14A427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887456"/>
        <c:axId val="2026880384"/>
      </c:barChart>
      <c:catAx>
        <c:axId val="20268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80384"/>
        <c:crosses val="autoZero"/>
        <c:auto val="1"/>
        <c:lblAlgn val="ctr"/>
        <c:lblOffset val="100"/>
        <c:noMultiLvlLbl val="0"/>
      </c:catAx>
      <c:valAx>
        <c:axId val="202688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68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5B-4F54-AAAD-08438A9C554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6BBE4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5B-4F54-AAAD-08438A9C554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5B-4F54-AAAD-08438A9C5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1919864768"/>
        <c:axId val="1919866944"/>
      </c:barChart>
      <c:catAx>
        <c:axId val="19198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9866944"/>
        <c:crosses val="autoZero"/>
        <c:auto val="1"/>
        <c:lblAlgn val="ctr"/>
        <c:lblOffset val="100"/>
        <c:noMultiLvlLbl val="0"/>
      </c:catAx>
      <c:valAx>
        <c:axId val="1919866944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986476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784451530335566"/>
          <c:y val="0.82900425842824399"/>
          <c:w val="0.74948688748617165"/>
          <c:h val="0.1339123277369173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E3-4048-ACEC-1C0E2D8099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E3-4048-ACEC-1C0E2D8099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E3-4048-ACEC-1C0E2D8099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E3-4048-ACEC-1C0E2D8099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E3-4048-ACEC-1C0E2D8099F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E3-4048-ACEC-1C0E2D809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322293370916185"/>
          <c:y val="3.698840756300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</c:v>
                </c:pt>
                <c:pt idx="1">
                  <c:v>854</c:v>
                </c:pt>
                <c:pt idx="2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7-4990-BBE0-40ECD6D5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7"/>
        <c:axId val="1919860960"/>
        <c:axId val="1919865312"/>
      </c:barChart>
      <c:catAx>
        <c:axId val="191986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9865312"/>
        <c:crosses val="autoZero"/>
        <c:auto val="1"/>
        <c:lblAlgn val="ctr"/>
        <c:lblOffset val="100"/>
        <c:noMultiLvlLbl val="0"/>
      </c:catAx>
      <c:valAx>
        <c:axId val="191986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0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1919865856"/>
        <c:axId val="1919863680"/>
      </c:barChart>
      <c:catAx>
        <c:axId val="191986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9863680"/>
        <c:crosses val="autoZero"/>
        <c:auto val="1"/>
        <c:lblAlgn val="ctr"/>
        <c:lblOffset val="100"/>
        <c:noMultiLvlLbl val="0"/>
      </c:catAx>
      <c:valAx>
        <c:axId val="191986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51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2-4F1A-A9A9-537474BA9E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Лист1!$A$3:$A$4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44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D2-4F1A-A9A9-537474B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9863136"/>
        <c:axId val="1919861504"/>
        <c:axId val="0"/>
      </c:bar3DChart>
      <c:catAx>
        <c:axId val="19198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1504"/>
        <c:crosses val="autoZero"/>
        <c:auto val="1"/>
        <c:lblAlgn val="ctr"/>
        <c:lblOffset val="100"/>
        <c:noMultiLvlLbl val="0"/>
      </c:catAx>
      <c:valAx>
        <c:axId val="19198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26376689592735686"/>
          <c:y val="5.1532883491386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34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9B-4072-9116-0ACE1844F6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23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9B-4072-9116-0ACE1844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9862048"/>
        <c:axId val="1919862592"/>
        <c:axId val="0"/>
      </c:bar3DChart>
      <c:catAx>
        <c:axId val="19198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2592"/>
        <c:crosses val="autoZero"/>
        <c:auto val="1"/>
        <c:lblAlgn val="ctr"/>
        <c:lblOffset val="100"/>
        <c:noMultiLvlLbl val="0"/>
      </c:catAx>
      <c:valAx>
        <c:axId val="19198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986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5527846303520033"/>
          <c:y val="3.8200620434223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4-4017-9F66-25C242802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4-4017-9F66-25C242802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9830656"/>
        <c:axId val="1789826848"/>
        <c:axId val="0"/>
      </c:bar3DChart>
      <c:catAx>
        <c:axId val="17898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9826848"/>
        <c:crosses val="autoZero"/>
        <c:auto val="1"/>
        <c:lblAlgn val="ctr"/>
        <c:lblOffset val="100"/>
        <c:noMultiLvlLbl val="0"/>
      </c:catAx>
      <c:valAx>
        <c:axId val="178982684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9830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25325700377354449"/>
          <c:y val="3.030918780922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E1-4DA8-8420-443174018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Лист1!$A$3:$A$4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E1-4DA8-8420-44317401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9828480"/>
        <c:axId val="1789829024"/>
        <c:axId val="0"/>
      </c:bar3DChart>
      <c:catAx>
        <c:axId val="17898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9829024"/>
        <c:crosses val="autoZero"/>
        <c:auto val="1"/>
        <c:lblAlgn val="ctr"/>
        <c:lblOffset val="100"/>
        <c:noMultiLvlLbl val="0"/>
      </c:catAx>
      <c:valAx>
        <c:axId val="178982902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98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0.1836</cdr:y>
    </cdr:from>
    <cdr:to>
      <cdr:x>0.40034</cdr:x>
      <cdr:y>0.25183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1426" y="1131769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163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0.45821</cdr:x>
      <cdr:y>0.21875</cdr:y>
    </cdr:from>
    <cdr:to>
      <cdr:x>0.62077</cdr:x>
      <cdr:y>0.28698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24804" y="1348499"/>
          <a:ext cx="1498836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0.64911</cdr:x>
      <cdr:y>0.28698</cdr:y>
    </cdr:from>
    <cdr:to>
      <cdr:x>0.81167</cdr:x>
      <cdr:y>0.35521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84897" y="1769102"/>
          <a:ext cx="1498835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0.49181</cdr:x>
      <cdr:y>0.24316</cdr:y>
    </cdr:from>
    <cdr:to>
      <cdr:x>0.63238</cdr:x>
      <cdr:y>0.43418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833" y="918367"/>
          <a:ext cx="688210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854</a:t>
          </a:r>
        </a:p>
      </cdr:txBody>
    </cdr:sp>
  </cdr:relSizeAnchor>
  <cdr:relSizeAnchor xmlns:cdr="http://schemas.openxmlformats.org/drawingml/2006/chartDrawing">
    <cdr:from>
      <cdr:x>0.33187</cdr:x>
      <cdr:y>0.23762</cdr:y>
    </cdr:from>
    <cdr:to>
      <cdr:x>0.74708</cdr:x>
      <cdr:y>0.82315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47860BA2-7B7F-A86B-2A56-137D97B6B0D6}"/>
            </a:ext>
          </a:extLst>
        </cdr:cNvPr>
        <cdr:cNvCxnSpPr/>
      </cdr:nvCxnSpPr>
      <cdr:spPr>
        <a:xfrm xmlns:a="http://schemas.openxmlformats.org/drawingml/2006/main" flipV="1">
          <a:off x="1624786" y="897457"/>
          <a:ext cx="2032814" cy="221146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0.77798</cdr:x>
      <cdr:y>0.19045</cdr:y>
    </cdr:from>
    <cdr:to>
      <cdr:x>0.91855</cdr:x>
      <cdr:y>0.38147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08882" y="719310"/>
          <a:ext cx="688211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917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0.8155</cdr:x>
      <cdr:y>0.4561</cdr:y>
    </cdr:from>
    <cdr:to>
      <cdr:x>0.86699</cdr:x>
      <cdr:y>0.5514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1970" y="2313870"/>
          <a:ext cx="558273" cy="48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  <a:p xmlns:a="http://schemas.openxmlformats.org/drawingml/2006/main"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0.60365</cdr:x>
      <cdr:y>0.19366</cdr:y>
    </cdr:from>
    <cdr:to>
      <cdr:x>0.67689</cdr:x>
      <cdr:y>0.27838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411402" y="1055293"/>
          <a:ext cx="41389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0.71382</cdr:x>
      <cdr:y>0.59619</cdr:y>
    </cdr:from>
    <cdr:to>
      <cdr:x>0.78706</cdr:x>
      <cdr:y>0.68091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4034048" y="3248771"/>
          <a:ext cx="41389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8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2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32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83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image" Target="../media/image18.png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528345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626765" y="29169"/>
            <a:ext cx="856523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 за гидротехническими сооружениями по итогам 2024 года, расположенных на территории Владимирской, Ивановской, Костромской, Московской, Тверской и Ярославской областей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26" y="2432685"/>
            <a:ext cx="2567809" cy="27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278497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показатели надзорной деятельности по направлению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38805"/>
              </p:ext>
            </p:extLst>
          </p:nvPr>
        </p:nvGraphicFramePr>
        <p:xfrm>
          <a:off x="107282" y="1081239"/>
          <a:ext cx="6503068" cy="5726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1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2221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+2052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+1214%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3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888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0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(снизилось кол. ГТС)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1306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2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864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+710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+461%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6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9464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+590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9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6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3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+50%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694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+693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+162%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14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+275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+56%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7705725" y="1073511"/>
            <a:ext cx="3581096" cy="188084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"/>
          <p:cNvSpPr/>
          <p:nvPr/>
        </p:nvSpPr>
        <p:spPr>
          <a:xfrm>
            <a:off x="7634628" y="949085"/>
            <a:ext cx="3912973" cy="216184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(2023/2024)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6846/7097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98/221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200/314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59639346"/>
              </p:ext>
            </p:extLst>
          </p:nvPr>
        </p:nvGraphicFramePr>
        <p:xfrm>
          <a:off x="6953250" y="2893493"/>
          <a:ext cx="4895850" cy="377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14880" y="599899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8916446">
            <a:off x="8888625" y="4537350"/>
            <a:ext cx="129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6 раз </a:t>
            </a:r>
          </a:p>
          <a:p>
            <a:r>
              <a:rPr lang="ru-RU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9231" y="651646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19246" y="65008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43081" y="652788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907259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919"/>
            <a:ext cx="12191208" cy="589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54242"/>
            <a:ext cx="8400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к прохождению весеннего половодья и паводка 2024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55069"/>
              </p:ext>
            </p:extLst>
          </p:nvPr>
        </p:nvGraphicFramePr>
        <p:xfrm>
          <a:off x="509856" y="988086"/>
          <a:ext cx="11105390" cy="5874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7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7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Коломна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Раменский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Пушкино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Волоколамск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Видное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 Посад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Руза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Балашиха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Одинцово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174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32390308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81076"/>
            <a:ext cx="12191208" cy="5876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ОМС и подведомственных МУ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107034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Направление предостережений органам местного самоуправления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и подведомственным муниципальным учреждениям в 2024 году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4933135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28248" y="31549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03052061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4"/>
            <a:ext cx="12191208" cy="5883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5109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Изменения законодательства контрольной (надзорной) деятельности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в области безопасности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391215" y="996923"/>
            <a:ext cx="877158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</a:t>
            </a:r>
            <a:endParaRPr lang="ru-RU" altLang="ru-RU" sz="1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вид нормативного правового акта - федеральные нормы и правила в области безопасности ГТС (ФНП);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требования к экспертам в этой области (в частности, требование об их аттестации);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Разграничены понятия класса ответственности ГТС, устанавливаемого при проектировании, и класса ГТС, определяемого по результатам декларирования их безопасности;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Уточнился понятийный аппарат законодательства о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18 ноября 2024 г. № 349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индикатор риска нарушения обязательных требований.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9 сентября 2024 г. № 274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форма проверочного листа в области обеспечения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15 ноября 2024 г. № 347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 методика определения оцененного в рублях максимального вреда, который может быть причинен жизни, здоровью физических лиц, окружающей среде, имуществу физических и юридических лиц при аварии ГТС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-394983" y="2013367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357099" y="5962009"/>
            <a:ext cx="2986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Вступает в силу              с 1 марта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12582" y="2190855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60599" y="1143000"/>
            <a:ext cx="0" cy="2379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63837" y="3736086"/>
            <a:ext cx="0" cy="590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63837" y="4706144"/>
            <a:ext cx="0" cy="713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0599" y="5845480"/>
            <a:ext cx="3238" cy="879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право 55"/>
          <p:cNvSpPr/>
          <p:nvPr/>
        </p:nvSpPr>
        <p:spPr>
          <a:xfrm>
            <a:off x="2116478" y="6142869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06519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Предоставление государственной услуги по утверждению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деклараций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0604" y="3739910"/>
            <a:ext cx="5410200" cy="181588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540537196"/>
              </p:ext>
            </p:extLst>
          </p:nvPr>
        </p:nvGraphicFramePr>
        <p:xfrm>
          <a:off x="172602" y="1172782"/>
          <a:ext cx="5651325" cy="54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29168" y="37112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0730" y="39420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1968" y="1949780"/>
            <a:ext cx="3548888" cy="1080664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0551" y="1941809"/>
            <a:ext cx="339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заявлений по годам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в 2 раза)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85527" y="3731055"/>
            <a:ext cx="5349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+ 8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+ 1 ЦА РТН)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Центральное управление Ростехнадзора в 2024 году поступило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утверждение ДБ из них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о предоставлении документов оформленных надлежащим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1259894312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" y="870156"/>
            <a:ext cx="12192791" cy="5810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870156"/>
            <a:ext cx="12192792" cy="5976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89274" y="11924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Динамика декларирования ГТС с распределением по субъектам Российской Федерации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169"/>
            <a:ext cx="667154" cy="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030014" y="-4438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20347" y="52471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15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36090510"/>
              </p:ext>
            </p:extLst>
          </p:nvPr>
        </p:nvGraphicFramePr>
        <p:xfrm>
          <a:off x="400271" y="846298"/>
          <a:ext cx="3620769" cy="295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89067" y="373664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484087882"/>
              </p:ext>
            </p:extLst>
          </p:nvPr>
        </p:nvGraphicFramePr>
        <p:xfrm>
          <a:off x="8296430" y="838048"/>
          <a:ext cx="3657182" cy="299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562067563"/>
              </p:ext>
            </p:extLst>
          </p:nvPr>
        </p:nvGraphicFramePr>
        <p:xfrm>
          <a:off x="4443352" y="858413"/>
          <a:ext cx="3548123" cy="293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731711088"/>
              </p:ext>
            </p:extLst>
          </p:nvPr>
        </p:nvGraphicFramePr>
        <p:xfrm>
          <a:off x="323038" y="3651597"/>
          <a:ext cx="3716787" cy="320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726817185"/>
              </p:ext>
            </p:extLst>
          </p:nvPr>
        </p:nvGraphicFramePr>
        <p:xfrm>
          <a:off x="4254980" y="3725530"/>
          <a:ext cx="3682040" cy="293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966425819"/>
              </p:ext>
            </p:extLst>
          </p:nvPr>
        </p:nvGraphicFramePr>
        <p:xfrm>
          <a:off x="8350885" y="3666581"/>
          <a:ext cx="3672350" cy="319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198986" y="243771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6337" y="6582868"/>
            <a:ext cx="2619375" cy="228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588837" y="26893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42379" y="149051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32963" y="271929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1765" y="209909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04141" y="18082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65815" y="177502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69472" y="239957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111134" y="26644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86748" y="267938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499115" y="29467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898692" y="208580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48545" y="55257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37048" y="470123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42379" y="47497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84259" y="552570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19055" y="435748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09023" y="472272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64884" y="477793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875386" y="579971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111134" y="53055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535729" y="481150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590810" y="582089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953262" y="53055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Прямая соединительная линия 4"/>
          <p:cNvCxnSpPr>
            <a:stCxn id="2" idx="1"/>
            <a:endCxn id="2" idx="3"/>
          </p:cNvCxnSpPr>
          <p:nvPr/>
        </p:nvCxnSpPr>
        <p:spPr>
          <a:xfrm>
            <a:off x="1" y="3775316"/>
            <a:ext cx="12192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092792" y="870156"/>
            <a:ext cx="31533" cy="59767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8221573" y="870156"/>
            <a:ext cx="28118" cy="59767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9067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1732605"/>
            <a:ext cx="5719325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75" y="1732605"/>
            <a:ext cx="6006550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44838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бесхозяйных гидротехнических сооружений в разрезе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2019-2024 гг.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5265746"/>
              </p:ext>
            </p:extLst>
          </p:nvPr>
        </p:nvGraphicFramePr>
        <p:xfrm>
          <a:off x="104908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59008325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310608960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26459595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994435032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43036796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13043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 с 2017 года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389704903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раз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16937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52" y="240629"/>
            <a:ext cx="84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4845" y="278385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906" y="278105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955" y="2391394"/>
            <a:ext cx="61351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в течение более 30 дней подряд нормального подпорного уровня, установленного проектной документацией,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величину более тридцати процентов расстояния между нормальным подпорным уровнем и форсированным подпорным уровнем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водохранилищах образованными гидротехническими сооружениями.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955" y="3893876"/>
            <a:ext cx="613511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906" y="428113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948187" y="427326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30505" y="5684808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33256" y="56848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955" y="5207903"/>
            <a:ext cx="613511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смены эксплуатирующей гидротехническое сооружение организации </a:t>
            </a:r>
            <a:br>
              <a:rPr lang="ru-RU" sz="1400" dirty="0"/>
            </a:br>
            <a:r>
              <a:rPr lang="ru-RU" sz="1400" dirty="0"/>
              <a:t>и не поступление от новой эксплуатирующей гидротехническое сооружение организации в Ростехнадзор либо его территориальный орган заявления о проведении преддекларационного обследования гидротехнического сооружения в течение трех месяцев с даты смены эксплуатирующей гидротехническое сооружение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" y="1140279"/>
            <a:ext cx="3861735" cy="5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(121)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(1369)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(68)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(66)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(40)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908" y="6249226"/>
            <a:ext cx="2449449" cy="457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1694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6860419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0500" y="2934281"/>
            <a:ext cx="7450185" cy="97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289935" y="506803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20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99367" y="13887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2" y="2898165"/>
            <a:ext cx="7450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29 ноября 2024 г. № 588-п «О внесении изменений в постановление Правительства Ивановской области от 20.12.2022 № 758-п 2Об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собственника, или собственник которых неизвестен, либо от права собственности на которые собственник отказался»»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27 марта 2024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399-п «Об утверждении государственной программы Ярославской области «Охрана окружающей среды в Ярославской области»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2024 - 2030 годы и о признании утратившими силу отдельных постановлений Правительства области»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7423" y="5006478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№ 240-пп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2024-2030гг.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2024-2030гг.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</a:rPr>
              <a:t>2023-2026гг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38121" y="5684651"/>
            <a:ext cx="7450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2023-2025гг.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010244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48" y="52439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Анализ основных показателей контрольно-надзорной деятельности при осуществлении надзора  за гидротехническими сооружениями по итогам 2024 года, расположенных на территории Владимирской, Ивановской, Костромской, Московской, Тверской и Ярославской областей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659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поднадзорных гидротехнических сооружений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с распределением по классам и отраслям применения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12194"/>
              </p:ext>
            </p:extLst>
          </p:nvPr>
        </p:nvGraphicFramePr>
        <p:xfrm>
          <a:off x="0" y="970336"/>
          <a:ext cx="12192000" cy="5887665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15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164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981078"/>
            <a:ext cx="12192000" cy="591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160" y="15264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внесенных ГТС в Российский регистр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98130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75423" y="6410856"/>
            <a:ext cx="591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не внесенных ГТС в РРГТС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93732210"/>
              </p:ext>
            </p:extLst>
          </p:nvPr>
        </p:nvGraphicFramePr>
        <p:xfrm>
          <a:off x="-484073" y="661944"/>
          <a:ext cx="7495819" cy="599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0531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0605040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3" y="142027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гидротехнических сооружениях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4"/>
          <a:srcRect r="18442"/>
          <a:stretch/>
        </p:blipFill>
        <p:spPr bwMode="auto">
          <a:xfrm>
            <a:off x="8902742" y="1800908"/>
            <a:ext cx="2121422" cy="393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user\Desktop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6" y="1844137"/>
            <a:ext cx="2178738" cy="389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esktop\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4" y="1844137"/>
            <a:ext cx="2138525" cy="389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7fe9c35a-ab93-48b1-9220-81070ab7e32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6" y="1820126"/>
            <a:ext cx="2287893" cy="391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90266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Правообладатели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6275" y="1526657"/>
            <a:ext cx="266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ФЕДЕРАЛЬНАЯ/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являющихся собственниками и/или эксплуатирующими организациями поднадзорных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3 %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66 %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54098606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21%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25516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нарушения, выявленные при осуществлении надзора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за гидротехническими сооружениями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7653" y="1219961"/>
            <a:ext cx="116217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ГТС осуществляется в нарушение утвержденных Федеральных норм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произведен и не согласован в установленном порядке расчет размера вероятного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полис обязательного страхования гражданской ответственности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причинение вреда в результате аварии на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обеспечена необходимая квалификация работников обслуживающих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проведено преддекларационное обследование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утвержденная в установленном порядке декларация безопасности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ГТС не внесены в Российский регистр гидротехнических сооружений;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работы по текущему ремонту тела плотины и водосборного сооружения, что отрицательно сказывается как на состоянии водного объекта,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состоянии ГТС.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12982</TotalTime>
  <Words>1589</Words>
  <Application>Microsoft Office PowerPoint</Application>
  <PresentationFormat>Широкоэкранный</PresentationFormat>
  <Paragraphs>634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Учетная запись Майкрософт</cp:lastModifiedBy>
  <cp:revision>489</cp:revision>
  <cp:lastPrinted>2024-02-06T13:38:30Z</cp:lastPrinted>
  <dcterms:created xsi:type="dcterms:W3CDTF">2018-12-06T15:25:48Z</dcterms:created>
  <dcterms:modified xsi:type="dcterms:W3CDTF">2025-03-19T08:27:17Z</dcterms:modified>
</cp:coreProperties>
</file>